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9" r:id="rId2"/>
    <p:sldId id="266" r:id="rId3"/>
    <p:sldId id="265" r:id="rId4"/>
    <p:sldId id="257" r:id="rId5"/>
    <p:sldId id="258" r:id="rId6"/>
    <p:sldId id="260" r:id="rId7"/>
    <p:sldId id="261" r:id="rId8"/>
    <p:sldId id="262" r:id="rId9"/>
    <p:sldId id="263" r:id="rId10"/>
    <p:sldId id="264" r:id="rId11"/>
    <p:sldId id="270" r:id="rId12"/>
    <p:sldId id="269" r:id="rId13"/>
    <p:sldId id="267" r:id="rId14"/>
    <p:sldId id="268" r:id="rId15"/>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varScale="1">
        <p:scale>
          <a:sx n="116" d="100"/>
          <a:sy n="116" d="100"/>
        </p:scale>
        <p:origin x="336" y="10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10/27/2015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10/27/2015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10/27/2015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10/27/2015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10/27/2015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10/27/2015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55C6B4A9-1611-4792-9094-5F34BCA07E0B}" type="datetimeFigureOut">
              <a:rPr lang="en-US" dirty="0"/>
              <a:t>10/27/2015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9333C77-0158-454C-844F-B7AB9BD7DAD4}" type="slidenum">
              <a:rPr lang="en-US" dirty="0"/>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10/27/2015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10/27/2015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10/27/2015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EB712588-04B1-427B-82EE-E8DB90309F08}" type="datetimeFigureOut">
              <a:rPr lang="en-US" dirty="0"/>
              <a:t>10/27/2015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FF9F0C5-380F-41C2-899A-BAC0F0927E16}"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10/27/2015</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10/27/2015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10/27/2015</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n-US" smtClean="0"/>
              <a:t>Click to edit Master title style</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2A54C80-263E-416B-A8E0-580EDEADCBDC}" type="datetimeFigureOut">
              <a:rPr lang="en-US" dirty="0"/>
              <a:t>10/27/2015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dirty="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10/27/2015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dirty="0"/>
              <a:pPr/>
              <a:t>10/27/2015</a:t>
            </a:fld>
            <a:endParaRPr lang="en-US" dirty="0"/>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D57F1E4F-1CFF-5643-939E-217C01CDF565}"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65" r:id="rId4"/>
    <p:sldLayoutId id="2147483653" r:id="rId5"/>
    <p:sldLayoutId id="2147483654" r:id="rId6"/>
    <p:sldLayoutId id="2147483655" r:id="rId7"/>
    <p:sldLayoutId id="2147483666" r:id="rId8"/>
    <p:sldLayoutId id="2147483657" r:id="rId9"/>
    <p:sldLayoutId id="2147483660" r:id="rId10"/>
    <p:sldLayoutId id="2147483661" r:id="rId11"/>
    <p:sldLayoutId id="2147483662" r:id="rId12"/>
    <p:sldLayoutId id="2147483663" r:id="rId13"/>
    <p:sldLayoutId id="2147483664" r:id="rId14"/>
    <p:sldLayoutId id="2147483667" r:id="rId15"/>
    <p:sldLayoutId id="2147483659"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3847070"/>
          </a:xfrm>
        </p:spPr>
        <p:txBody>
          <a:bodyPr>
            <a:normAutofit/>
          </a:bodyPr>
          <a:lstStyle/>
          <a:p>
            <a:r>
              <a:rPr lang="en-AU" dirty="0" smtClean="0"/>
              <a:t>VANUATU TOURISM STANDARDS PROGRAMME:</a:t>
            </a:r>
            <a:br>
              <a:rPr lang="en-AU" dirty="0" smtClean="0"/>
            </a:br>
            <a:r>
              <a:rPr lang="en-AU" dirty="0"/>
              <a:t/>
            </a:r>
            <a:br>
              <a:rPr lang="en-AU" dirty="0"/>
            </a:br>
            <a:r>
              <a:rPr lang="en-AU" dirty="0" smtClean="0"/>
              <a:t>OVERVIEW OF CURRENT SITUATION</a:t>
            </a:r>
            <a:br>
              <a:rPr lang="en-AU" dirty="0" smtClean="0"/>
            </a:br>
            <a:endParaRPr lang="en-AU" dirty="0"/>
          </a:p>
        </p:txBody>
      </p:sp>
    </p:spTree>
    <p:extLst>
      <p:ext uri="{BB962C8B-B14F-4D97-AF65-F5344CB8AC3E}">
        <p14:creationId xmlns:p14="http://schemas.microsoft.com/office/powerpoint/2010/main" val="338119404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205946"/>
            <a:ext cx="8596668" cy="1367481"/>
          </a:xfrm>
        </p:spPr>
        <p:txBody>
          <a:bodyPr/>
          <a:lstStyle/>
          <a:p>
            <a:r>
              <a:rPr lang="en-AU" dirty="0" smtClean="0"/>
              <a:t>Vanuatu Tourism Accreditation Permit (VTAP)</a:t>
            </a:r>
            <a:endParaRPr lang="en-AU" dirty="0"/>
          </a:p>
        </p:txBody>
      </p:sp>
      <p:sp>
        <p:nvSpPr>
          <p:cNvPr id="3" name="Content Placeholder 2"/>
          <p:cNvSpPr>
            <a:spLocks noGrp="1"/>
          </p:cNvSpPr>
          <p:nvPr>
            <p:ph idx="1"/>
          </p:nvPr>
        </p:nvSpPr>
        <p:spPr>
          <a:xfrm>
            <a:off x="677334" y="1441622"/>
            <a:ext cx="8596668" cy="5107459"/>
          </a:xfrm>
        </p:spPr>
        <p:txBody>
          <a:bodyPr>
            <a:normAutofit fontScale="85000" lnSpcReduction="20000"/>
          </a:bodyPr>
          <a:lstStyle/>
          <a:p>
            <a:pPr marL="0" indent="0">
              <a:buNone/>
            </a:pPr>
            <a:r>
              <a:rPr lang="en-AU" sz="2800" dirty="0" smtClean="0"/>
              <a:t>VTAP confirms compliance to the requirements of the Vanuatu Tourism Standards Programme</a:t>
            </a:r>
          </a:p>
          <a:p>
            <a:pPr marL="514350" indent="-514350">
              <a:buAutoNum type="arabicPeriod"/>
            </a:pPr>
            <a:r>
              <a:rPr lang="en-AU" sz="2800" dirty="0" smtClean="0"/>
              <a:t>Self assessment form</a:t>
            </a:r>
          </a:p>
          <a:p>
            <a:pPr marL="514350" indent="-514350">
              <a:buAutoNum type="arabicPeriod"/>
            </a:pPr>
            <a:r>
              <a:rPr lang="en-AU" sz="2800" dirty="0" smtClean="0"/>
              <a:t>Letter to confirm level of compliance – whether partial or complete</a:t>
            </a:r>
          </a:p>
          <a:p>
            <a:pPr marL="514350" indent="-514350">
              <a:buAutoNum type="arabicPeriod"/>
            </a:pPr>
            <a:r>
              <a:rPr lang="en-AU" sz="2800" dirty="0" smtClean="0"/>
              <a:t>Department of Customs issues business license</a:t>
            </a:r>
          </a:p>
          <a:p>
            <a:pPr marL="514350" indent="-514350">
              <a:buAutoNum type="arabicPeriod"/>
            </a:pPr>
            <a:r>
              <a:rPr lang="en-AU" sz="2800" dirty="0" smtClean="0"/>
              <a:t>For 2016 will be issued from October to November 2015</a:t>
            </a:r>
          </a:p>
          <a:p>
            <a:pPr marL="514350" indent="-514350">
              <a:buAutoNum type="arabicPeriod"/>
            </a:pPr>
            <a:r>
              <a:rPr lang="en-AU" sz="2800" dirty="0" smtClean="0">
                <a:solidFill>
                  <a:srgbClr val="C00000"/>
                </a:solidFill>
              </a:rPr>
              <a:t>2015 and 2016 are Grace Periods because we want all tourism operators to fully understand the system before it is enforceable</a:t>
            </a:r>
          </a:p>
          <a:p>
            <a:pPr marL="514350" indent="-514350">
              <a:buAutoNum type="arabicPeriod"/>
            </a:pPr>
            <a:r>
              <a:rPr lang="en-AU" sz="2800" dirty="0" smtClean="0"/>
              <a:t>During Grace Period – will revise and amend as we see fit based on experiences</a:t>
            </a:r>
          </a:p>
          <a:p>
            <a:pPr marL="514350" indent="-514350">
              <a:buAutoNum type="arabicPeriod"/>
            </a:pPr>
            <a:r>
              <a:rPr lang="en-AU" sz="2800" dirty="0" smtClean="0"/>
              <a:t>In 2016 DOT will introduce use of independent assessors to assess compliance</a:t>
            </a:r>
          </a:p>
          <a:p>
            <a:pPr marL="0" indent="0">
              <a:buNone/>
            </a:pPr>
            <a:endParaRPr lang="en-AU" sz="2800" dirty="0"/>
          </a:p>
        </p:txBody>
      </p:sp>
    </p:spTree>
    <p:extLst>
      <p:ext uri="{BB962C8B-B14F-4D97-AF65-F5344CB8AC3E}">
        <p14:creationId xmlns:p14="http://schemas.microsoft.com/office/powerpoint/2010/main" val="290798684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255374"/>
            <a:ext cx="8596668" cy="1021492"/>
          </a:xfrm>
        </p:spPr>
        <p:txBody>
          <a:bodyPr/>
          <a:lstStyle/>
          <a:p>
            <a:r>
              <a:rPr lang="en-AU" dirty="0" smtClean="0"/>
              <a:t>Role of Tourism Industry Associations</a:t>
            </a:r>
            <a:endParaRPr lang="en-AU" dirty="0"/>
          </a:p>
        </p:txBody>
      </p:sp>
      <p:sp>
        <p:nvSpPr>
          <p:cNvPr id="3" name="Content Placeholder 2"/>
          <p:cNvSpPr>
            <a:spLocks noGrp="1"/>
          </p:cNvSpPr>
          <p:nvPr>
            <p:ph idx="1"/>
          </p:nvPr>
        </p:nvSpPr>
        <p:spPr>
          <a:xfrm>
            <a:off x="461319" y="1276866"/>
            <a:ext cx="8812683" cy="5189837"/>
          </a:xfrm>
        </p:spPr>
        <p:txBody>
          <a:bodyPr>
            <a:normAutofit fontScale="92500" lnSpcReduction="10000"/>
          </a:bodyPr>
          <a:lstStyle/>
          <a:p>
            <a:pPr marL="514350" indent="-514350">
              <a:buAutoNum type="arabicPeriod"/>
            </a:pPr>
            <a:r>
              <a:rPr lang="en-AU" sz="2800" dirty="0" smtClean="0"/>
              <a:t>Associations must review their constitutions to incorporate requirements for members compliance to standards</a:t>
            </a:r>
          </a:p>
          <a:p>
            <a:pPr marL="514350" indent="-514350">
              <a:buAutoNum type="arabicPeriod"/>
            </a:pPr>
            <a:r>
              <a:rPr lang="en-AU" sz="2800" dirty="0" smtClean="0"/>
              <a:t>Associations are first level in the hierarchy of ensuring compliance to standards by tourism operators</a:t>
            </a:r>
          </a:p>
          <a:p>
            <a:pPr marL="514350" indent="-514350">
              <a:buAutoNum type="arabicPeriod"/>
            </a:pPr>
            <a:r>
              <a:rPr lang="en-AU" sz="2800" dirty="0" smtClean="0"/>
              <a:t>When a new tourism business is established the relevant association executive must make sure that they comply to standards as part of their membership application</a:t>
            </a:r>
          </a:p>
          <a:p>
            <a:pPr marL="514350" indent="-514350">
              <a:buAutoNum type="arabicPeriod"/>
            </a:pPr>
            <a:r>
              <a:rPr lang="en-AU" sz="2800" dirty="0" smtClean="0"/>
              <a:t>Currently not all tourism operators are members of associations BUT by end of Grace Period ALL tourism operators must be members of associations</a:t>
            </a:r>
          </a:p>
          <a:p>
            <a:pPr marL="514350" indent="-514350">
              <a:buAutoNum type="arabicPeriod"/>
            </a:pPr>
            <a:endParaRPr lang="en-AU" sz="2800" dirty="0"/>
          </a:p>
        </p:txBody>
      </p:sp>
    </p:spTree>
    <p:extLst>
      <p:ext uri="{BB962C8B-B14F-4D97-AF65-F5344CB8AC3E}">
        <p14:creationId xmlns:p14="http://schemas.microsoft.com/office/powerpoint/2010/main" val="85993535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609599"/>
            <a:ext cx="9333470" cy="5791201"/>
          </a:xfrm>
        </p:spPr>
        <p:txBody>
          <a:bodyPr/>
          <a:lstStyle/>
          <a:p>
            <a:r>
              <a:rPr lang="en-AU" dirty="0" smtClean="0"/>
              <a:t/>
            </a:r>
            <a:br>
              <a:rPr lang="en-AU" dirty="0" smtClean="0"/>
            </a:br>
            <a:r>
              <a:rPr lang="en-AU" dirty="0" smtClean="0"/>
              <a:t>Compliance to the requirements of the Vanuatu Tourism Standards Programme in Vanuatu is Compulsory NOT </a:t>
            </a:r>
            <a:r>
              <a:rPr lang="en-AU" dirty="0" smtClean="0"/>
              <a:t>Voluntary. A proposed amendment of the existing Tourism Councils Act will integrate all the new changes that are being made and will be tabled in the March 2016 session of Parliament </a:t>
            </a:r>
            <a:endParaRPr lang="en-AU" dirty="0"/>
          </a:p>
        </p:txBody>
      </p:sp>
    </p:spTree>
    <p:extLst>
      <p:ext uri="{BB962C8B-B14F-4D97-AF65-F5344CB8AC3E}">
        <p14:creationId xmlns:p14="http://schemas.microsoft.com/office/powerpoint/2010/main" val="355029514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4"/>
          <p:cNvSpPr>
            <a:spLocks noGrp="1"/>
          </p:cNvSpPr>
          <p:nvPr>
            <p:ph type="title"/>
          </p:nvPr>
        </p:nvSpPr>
        <p:spPr>
          <a:xfrm>
            <a:off x="873211" y="0"/>
            <a:ext cx="9794789" cy="762000"/>
          </a:xfrm>
          <a:solidFill>
            <a:srgbClr val="FFC000"/>
          </a:solidFill>
        </p:spPr>
        <p:txBody>
          <a:bodyPr>
            <a:normAutofit fontScale="90000"/>
          </a:bodyPr>
          <a:lstStyle/>
          <a:p>
            <a:r>
              <a:rPr lang="en-AU" b="1" dirty="0" smtClean="0">
                <a:solidFill>
                  <a:srgbClr val="C00000"/>
                </a:solidFill>
              </a:rPr>
              <a:t>LONG TERM OUTCOME OF TOURISM STANDARDS</a:t>
            </a:r>
            <a:r>
              <a:rPr lang="en-AU" b="1" dirty="0"/>
              <a:t/>
            </a:r>
            <a:br>
              <a:rPr lang="en-AU" b="1" dirty="0"/>
            </a:br>
            <a:endParaRPr lang="en-AU" b="1" dirty="0"/>
          </a:p>
        </p:txBody>
      </p:sp>
      <p:sp>
        <p:nvSpPr>
          <p:cNvPr id="4" name="Espace réservé du numéro de diapositive 3"/>
          <p:cNvSpPr>
            <a:spLocks noGrp="1"/>
          </p:cNvSpPr>
          <p:nvPr>
            <p:ph type="sldNum" sz="quarter" idx="10"/>
          </p:nvPr>
        </p:nvSpPr>
        <p:spPr/>
        <p:txBody>
          <a:bodyPr/>
          <a:lstStyle/>
          <a:p>
            <a:pPr>
              <a:defRPr/>
            </a:pPr>
            <a:fld id="{ACC173A5-7CFE-4E76-BFB8-0A299EA20E62}" type="slidenum">
              <a:rPr lang="en-US" smtClean="0"/>
              <a:pPr>
                <a:defRPr/>
              </a:pPr>
              <a:t>13</a:t>
            </a:fld>
            <a:endParaRPr lang="en-US" sz="1600"/>
          </a:p>
        </p:txBody>
      </p:sp>
      <p:sp>
        <p:nvSpPr>
          <p:cNvPr id="7" name="Flèche vers la droite 6"/>
          <p:cNvSpPr/>
          <p:nvPr/>
        </p:nvSpPr>
        <p:spPr>
          <a:xfrm rot="19845093">
            <a:off x="4046888" y="1848765"/>
            <a:ext cx="4457872" cy="1132750"/>
          </a:xfrm>
          <a:prstGeom prst="rightArrow">
            <a:avLst/>
          </a:prstGeom>
          <a:solidFill>
            <a:srgbClr val="92D050"/>
          </a:solidFill>
          <a:ln/>
        </p:spPr>
        <p:style>
          <a:lnRef idx="0">
            <a:schemeClr val="accent1"/>
          </a:lnRef>
          <a:fillRef idx="3">
            <a:schemeClr val="accent1"/>
          </a:fillRef>
          <a:effectRef idx="3">
            <a:schemeClr val="accent1"/>
          </a:effectRef>
          <a:fontRef idx="minor">
            <a:schemeClr val="lt1"/>
          </a:fontRef>
        </p:style>
        <p:txBody>
          <a:bodyPr rtlCol="0" anchor="ctr"/>
          <a:lstStyle/>
          <a:p>
            <a:pPr algn="ctr"/>
            <a:endParaRPr lang="en-AU">
              <a:solidFill>
                <a:srgbClr val="C00000"/>
              </a:solidFill>
            </a:endParaRPr>
          </a:p>
        </p:txBody>
      </p:sp>
      <p:sp>
        <p:nvSpPr>
          <p:cNvPr id="8" name="Heptagone 7"/>
          <p:cNvSpPr/>
          <p:nvPr/>
        </p:nvSpPr>
        <p:spPr>
          <a:xfrm>
            <a:off x="4114800" y="3810000"/>
            <a:ext cx="880936" cy="834804"/>
          </a:xfrm>
          <a:prstGeom prst="heptagon">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AU" sz="4800" dirty="0"/>
              <a:t>1</a:t>
            </a:r>
          </a:p>
        </p:txBody>
      </p:sp>
      <p:sp>
        <p:nvSpPr>
          <p:cNvPr id="9" name="Heptagone 8"/>
          <p:cNvSpPr/>
          <p:nvPr/>
        </p:nvSpPr>
        <p:spPr>
          <a:xfrm>
            <a:off x="8458200" y="762000"/>
            <a:ext cx="880936" cy="834804"/>
          </a:xfrm>
          <a:prstGeom prst="heptagon">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AU" sz="4800" dirty="0">
                <a:solidFill>
                  <a:schemeClr val="bg1"/>
                </a:solidFill>
              </a:rPr>
              <a:t>2</a:t>
            </a:r>
          </a:p>
        </p:txBody>
      </p:sp>
      <p:sp>
        <p:nvSpPr>
          <p:cNvPr id="10" name="ZoneTexte 9"/>
          <p:cNvSpPr txBox="1"/>
          <p:nvPr/>
        </p:nvSpPr>
        <p:spPr>
          <a:xfrm>
            <a:off x="1524000" y="4572002"/>
            <a:ext cx="4419600" cy="2246769"/>
          </a:xfrm>
          <a:prstGeom prst="rect">
            <a:avLst/>
          </a:prstGeom>
          <a:noFill/>
        </p:spPr>
        <p:txBody>
          <a:bodyPr wrap="square" rtlCol="0">
            <a:spAutoFit/>
          </a:bodyPr>
          <a:lstStyle/>
          <a:p>
            <a:r>
              <a:rPr lang="en-AU" sz="2000" b="1" dirty="0">
                <a:solidFill>
                  <a:srgbClr val="FF0000"/>
                </a:solidFill>
              </a:rPr>
              <a:t>CURRENT SITUATION</a:t>
            </a:r>
          </a:p>
          <a:p>
            <a:pPr>
              <a:buFont typeface="Arial" pitchFamily="34" charset="0"/>
              <a:buChar char="•"/>
            </a:pPr>
            <a:endParaRPr lang="en-AU" sz="2000" b="1" dirty="0"/>
          </a:p>
          <a:p>
            <a:pPr>
              <a:buFont typeface="Arial" pitchFamily="34" charset="0"/>
              <a:buChar char="•"/>
            </a:pPr>
            <a:r>
              <a:rPr lang="en-AU" sz="2000" b="1" dirty="0"/>
              <a:t>Poor quality product and service</a:t>
            </a:r>
          </a:p>
          <a:p>
            <a:pPr>
              <a:buFont typeface="Arial" pitchFamily="34" charset="0"/>
              <a:buChar char="•"/>
            </a:pPr>
            <a:r>
              <a:rPr lang="en-AU" sz="2000" b="1" dirty="0"/>
              <a:t>No bisnis &amp; tourism skill &amp; knowledge</a:t>
            </a:r>
          </a:p>
          <a:p>
            <a:pPr>
              <a:buFont typeface="Arial" pitchFamily="34" charset="0"/>
              <a:buChar char="•"/>
            </a:pPr>
            <a:r>
              <a:rPr lang="en-AU" sz="2000" b="1" dirty="0"/>
              <a:t>No understanding of what tourists expect</a:t>
            </a:r>
          </a:p>
        </p:txBody>
      </p:sp>
      <p:sp>
        <p:nvSpPr>
          <p:cNvPr id="11" name="ZoneTexte 10"/>
          <p:cNvSpPr txBox="1"/>
          <p:nvPr/>
        </p:nvSpPr>
        <p:spPr>
          <a:xfrm>
            <a:off x="8153401" y="1676400"/>
            <a:ext cx="2403711" cy="1938992"/>
          </a:xfrm>
          <a:prstGeom prst="rect">
            <a:avLst/>
          </a:prstGeom>
          <a:noFill/>
        </p:spPr>
        <p:txBody>
          <a:bodyPr wrap="square" rtlCol="0">
            <a:spAutoFit/>
          </a:bodyPr>
          <a:lstStyle/>
          <a:p>
            <a:r>
              <a:rPr lang="en-AU" sz="2000" b="1" dirty="0">
                <a:solidFill>
                  <a:srgbClr val="FF0000"/>
                </a:solidFill>
              </a:rPr>
              <a:t>FUTURE SITUATION</a:t>
            </a:r>
          </a:p>
          <a:p>
            <a:pPr>
              <a:buFont typeface="Arial" pitchFamily="34" charset="0"/>
              <a:buChar char="•"/>
            </a:pPr>
            <a:r>
              <a:rPr lang="en-AU" sz="2000" b="1" dirty="0"/>
              <a:t>Internationally recognised </a:t>
            </a:r>
          </a:p>
          <a:p>
            <a:pPr>
              <a:buFont typeface="Arial" pitchFamily="34" charset="0"/>
              <a:buChar char="•"/>
            </a:pPr>
            <a:r>
              <a:rPr lang="en-AU" sz="2000" b="1" dirty="0"/>
              <a:t>Top quality product &amp; service</a:t>
            </a:r>
          </a:p>
        </p:txBody>
      </p:sp>
      <p:pic>
        <p:nvPicPr>
          <p:cNvPr id="13" name="Image 6" descr="tam tam before.jp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301578" y="1371599"/>
            <a:ext cx="2737022" cy="2862649"/>
          </a:xfrm>
          <a:prstGeom prst="rect">
            <a:avLst/>
          </a:prstGeom>
        </p:spPr>
        <p:style>
          <a:lnRef idx="2">
            <a:schemeClr val="accent2"/>
          </a:lnRef>
          <a:fillRef idx="1">
            <a:schemeClr val="lt1"/>
          </a:fillRef>
          <a:effectRef idx="0">
            <a:schemeClr val="accent2"/>
          </a:effectRef>
          <a:fontRef idx="minor">
            <a:schemeClr val="dk1"/>
          </a:fontRef>
        </p:style>
      </p:pic>
      <p:pic>
        <p:nvPicPr>
          <p:cNvPr id="14" name="Image 7" descr="TAMTAM-BUNGALOW_VAO_018.jpg"/>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7718854" y="3581399"/>
            <a:ext cx="2619632" cy="3058297"/>
          </a:xfrm>
          <a:prstGeom prst="rect">
            <a:avLst/>
          </a:prstGeom>
        </p:spPr>
        <p:style>
          <a:lnRef idx="2">
            <a:schemeClr val="accent2"/>
          </a:lnRef>
          <a:fillRef idx="1">
            <a:schemeClr val="lt1"/>
          </a:fillRef>
          <a:effectRef idx="0">
            <a:schemeClr val="accent2"/>
          </a:effectRef>
          <a:fontRef idx="minor">
            <a:schemeClr val="dk1"/>
          </a:fontRef>
        </p:style>
      </p:pic>
    </p:spTree>
    <p:extLst>
      <p:ext uri="{BB962C8B-B14F-4D97-AF65-F5344CB8AC3E}">
        <p14:creationId xmlns:p14="http://schemas.microsoft.com/office/powerpoint/2010/main" val="320818497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3476368"/>
          </a:xfrm>
        </p:spPr>
        <p:txBody>
          <a:bodyPr/>
          <a:lstStyle/>
          <a:p>
            <a:r>
              <a:rPr lang="en-AU" dirty="0" smtClean="0"/>
              <a:t>Thank you for your attention</a:t>
            </a:r>
            <a:endParaRPr lang="en-AU" dirty="0"/>
          </a:p>
        </p:txBody>
      </p:sp>
    </p:spTree>
    <p:extLst>
      <p:ext uri="{BB962C8B-B14F-4D97-AF65-F5344CB8AC3E}">
        <p14:creationId xmlns:p14="http://schemas.microsoft.com/office/powerpoint/2010/main" val="36830281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255374"/>
            <a:ext cx="8596668" cy="1318054"/>
          </a:xfrm>
        </p:spPr>
        <p:txBody>
          <a:bodyPr/>
          <a:lstStyle/>
          <a:p>
            <a:r>
              <a:rPr lang="en-AU" dirty="0" smtClean="0"/>
              <a:t>Why tourism standards?</a:t>
            </a:r>
            <a:endParaRPr lang="en-AU" dirty="0"/>
          </a:p>
        </p:txBody>
      </p:sp>
      <p:sp>
        <p:nvSpPr>
          <p:cNvPr id="3" name="Content Placeholder 2"/>
          <p:cNvSpPr>
            <a:spLocks noGrp="1"/>
          </p:cNvSpPr>
          <p:nvPr>
            <p:ph idx="1"/>
          </p:nvPr>
        </p:nvSpPr>
        <p:spPr>
          <a:xfrm>
            <a:off x="370703" y="1573427"/>
            <a:ext cx="8903299" cy="5284573"/>
          </a:xfrm>
        </p:spPr>
        <p:txBody>
          <a:bodyPr>
            <a:normAutofit/>
          </a:bodyPr>
          <a:lstStyle/>
          <a:p>
            <a:pPr marL="0" indent="0">
              <a:buNone/>
            </a:pPr>
            <a:r>
              <a:rPr lang="en-AU" sz="2800" dirty="0" smtClean="0"/>
              <a:t>1. We want to improve the quality of visitor experiences and satisfaction</a:t>
            </a:r>
          </a:p>
          <a:p>
            <a:pPr marL="0" indent="0">
              <a:buNone/>
            </a:pPr>
            <a:r>
              <a:rPr lang="en-AU" sz="2800" dirty="0" smtClean="0"/>
              <a:t>2. We want to establish credible tourism businesses that adhere to tourism best practices</a:t>
            </a:r>
          </a:p>
          <a:p>
            <a:pPr marL="0" indent="0">
              <a:buNone/>
            </a:pPr>
            <a:r>
              <a:rPr lang="en-AU" sz="2800" dirty="0" smtClean="0"/>
              <a:t>3. We want to also compete on standards and not just price</a:t>
            </a:r>
          </a:p>
          <a:p>
            <a:pPr marL="0" indent="0">
              <a:buNone/>
            </a:pPr>
            <a:r>
              <a:rPr lang="en-AU" sz="2800" dirty="0" smtClean="0"/>
              <a:t>4. We want to be a quality standards conscious destination</a:t>
            </a:r>
            <a:endParaRPr lang="en-AU" sz="2800" dirty="0"/>
          </a:p>
        </p:txBody>
      </p:sp>
    </p:spTree>
    <p:extLst>
      <p:ext uri="{BB962C8B-B14F-4D97-AF65-F5344CB8AC3E}">
        <p14:creationId xmlns:p14="http://schemas.microsoft.com/office/powerpoint/2010/main" val="203661336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Vanuatu Tourism Standards Committee</a:t>
            </a:r>
            <a:endParaRPr lang="en-AU" dirty="0"/>
          </a:p>
        </p:txBody>
      </p:sp>
      <p:sp>
        <p:nvSpPr>
          <p:cNvPr id="3" name="Content Placeholder 2"/>
          <p:cNvSpPr>
            <a:spLocks noGrp="1"/>
          </p:cNvSpPr>
          <p:nvPr>
            <p:ph idx="1"/>
          </p:nvPr>
        </p:nvSpPr>
        <p:spPr>
          <a:xfrm>
            <a:off x="304800" y="1631092"/>
            <a:ext cx="8969202" cy="4410271"/>
          </a:xfrm>
        </p:spPr>
        <p:txBody>
          <a:bodyPr>
            <a:normAutofit/>
          </a:bodyPr>
          <a:lstStyle/>
          <a:p>
            <a:pPr marL="0" indent="0">
              <a:buNone/>
            </a:pPr>
            <a:r>
              <a:rPr lang="en-AU" sz="2800" dirty="0" smtClean="0"/>
              <a:t>1. Membership:</a:t>
            </a:r>
          </a:p>
          <a:p>
            <a:pPr marL="0" indent="0">
              <a:buNone/>
            </a:pPr>
            <a:r>
              <a:rPr lang="en-AU" sz="2800" dirty="0" smtClean="0"/>
              <a:t>(a) DOT</a:t>
            </a:r>
          </a:p>
          <a:p>
            <a:pPr marL="0" indent="0">
              <a:buNone/>
            </a:pPr>
            <a:r>
              <a:rPr lang="en-AU" sz="2800" dirty="0" smtClean="0"/>
              <a:t>(b) VHRA</a:t>
            </a:r>
          </a:p>
          <a:p>
            <a:pPr marL="0" indent="0">
              <a:buNone/>
            </a:pPr>
            <a:r>
              <a:rPr lang="en-AU" sz="2800" dirty="0" smtClean="0"/>
              <a:t>(c) VTOA</a:t>
            </a:r>
          </a:p>
          <a:p>
            <a:pPr marL="0" indent="0">
              <a:buNone/>
            </a:pPr>
            <a:r>
              <a:rPr lang="en-AU" sz="2800" dirty="0" smtClean="0"/>
              <a:t>(d) VIBTA</a:t>
            </a:r>
          </a:p>
          <a:p>
            <a:pPr marL="0" indent="0">
              <a:buNone/>
            </a:pPr>
            <a:r>
              <a:rPr lang="en-AU" sz="2800" dirty="0" smtClean="0"/>
              <a:t>(e) VSOA</a:t>
            </a:r>
          </a:p>
          <a:p>
            <a:pPr marL="0" indent="0">
              <a:buNone/>
            </a:pPr>
            <a:r>
              <a:rPr lang="en-AU" sz="2800" dirty="0" smtClean="0"/>
              <a:t>(f) PVELTA</a:t>
            </a:r>
          </a:p>
          <a:p>
            <a:pPr marL="0" indent="0">
              <a:buNone/>
            </a:pPr>
            <a:r>
              <a:rPr lang="en-AU" sz="2800" dirty="0" smtClean="0"/>
              <a:t>2.  Vanuatu Tourism Standards Focus Group</a:t>
            </a:r>
            <a:endParaRPr lang="en-AU" sz="2800" dirty="0"/>
          </a:p>
        </p:txBody>
      </p:sp>
    </p:spTree>
    <p:extLst>
      <p:ext uri="{BB962C8B-B14F-4D97-AF65-F5344CB8AC3E}">
        <p14:creationId xmlns:p14="http://schemas.microsoft.com/office/powerpoint/2010/main" val="344586239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Vanuatu Tourism Standards Programme (VTSP)</a:t>
            </a:r>
            <a:endParaRPr lang="en-AU" dirty="0"/>
          </a:p>
        </p:txBody>
      </p:sp>
      <p:sp>
        <p:nvSpPr>
          <p:cNvPr id="3" name="Content Placeholder 2"/>
          <p:cNvSpPr>
            <a:spLocks noGrp="1"/>
          </p:cNvSpPr>
          <p:nvPr>
            <p:ph idx="1"/>
          </p:nvPr>
        </p:nvSpPr>
        <p:spPr>
          <a:xfrm>
            <a:off x="677334" y="2026509"/>
            <a:ext cx="8596668" cy="4014854"/>
          </a:xfrm>
        </p:spPr>
        <p:txBody>
          <a:bodyPr>
            <a:normAutofit/>
          </a:bodyPr>
          <a:lstStyle/>
          <a:p>
            <a:pPr marL="0" indent="0">
              <a:buNone/>
            </a:pPr>
            <a:r>
              <a:rPr lang="en-AU" sz="2800" dirty="0" smtClean="0"/>
              <a:t>THE VTSP consists of the following components:</a:t>
            </a:r>
          </a:p>
          <a:p>
            <a:pPr>
              <a:buAutoNum type="arabicPeriod"/>
            </a:pPr>
            <a:r>
              <a:rPr lang="en-AU" sz="2800" dirty="0" smtClean="0">
                <a:solidFill>
                  <a:schemeClr val="accent1"/>
                </a:solidFill>
              </a:rPr>
              <a:t>Vanuatu Tourism Product Classification System</a:t>
            </a:r>
          </a:p>
          <a:p>
            <a:pPr>
              <a:buAutoNum type="arabicPeriod"/>
            </a:pPr>
            <a:r>
              <a:rPr lang="en-AU" sz="2800" dirty="0" smtClean="0">
                <a:solidFill>
                  <a:schemeClr val="accent1"/>
                </a:solidFill>
              </a:rPr>
              <a:t>Vanuatu Tourism Operator Minimum Standards</a:t>
            </a:r>
          </a:p>
          <a:p>
            <a:pPr>
              <a:buAutoNum type="arabicPeriod"/>
            </a:pPr>
            <a:r>
              <a:rPr lang="en-AU" sz="2800" dirty="0" smtClean="0">
                <a:solidFill>
                  <a:srgbClr val="C00000"/>
                </a:solidFill>
              </a:rPr>
              <a:t>Vanuatu Tourism Rating System</a:t>
            </a:r>
          </a:p>
          <a:p>
            <a:pPr>
              <a:buAutoNum type="arabicPeriod"/>
            </a:pPr>
            <a:r>
              <a:rPr lang="en-AU" sz="2800" dirty="0" smtClean="0">
                <a:solidFill>
                  <a:srgbClr val="C00000"/>
                </a:solidFill>
              </a:rPr>
              <a:t>Vanuatu </a:t>
            </a:r>
            <a:r>
              <a:rPr lang="en-AU" sz="2800" dirty="0">
                <a:solidFill>
                  <a:srgbClr val="C00000"/>
                </a:solidFill>
              </a:rPr>
              <a:t>G</a:t>
            </a:r>
            <a:r>
              <a:rPr lang="en-AU" sz="2800" dirty="0" smtClean="0">
                <a:solidFill>
                  <a:srgbClr val="C00000"/>
                </a:solidFill>
              </a:rPr>
              <a:t>reen Tourism Rating System</a:t>
            </a:r>
          </a:p>
          <a:p>
            <a:pPr>
              <a:buAutoNum type="arabicPeriod"/>
            </a:pPr>
            <a:r>
              <a:rPr lang="en-AU" sz="2800" dirty="0" smtClean="0">
                <a:solidFill>
                  <a:schemeClr val="accent1"/>
                </a:solidFill>
              </a:rPr>
              <a:t>Vanuatu Tourism Operator Code of Practice </a:t>
            </a:r>
            <a:endParaRPr lang="en-AU" sz="2800" dirty="0">
              <a:solidFill>
                <a:schemeClr val="accent1"/>
              </a:solidFill>
            </a:endParaRPr>
          </a:p>
        </p:txBody>
      </p:sp>
    </p:spTree>
    <p:extLst>
      <p:ext uri="{BB962C8B-B14F-4D97-AF65-F5344CB8AC3E}">
        <p14:creationId xmlns:p14="http://schemas.microsoft.com/office/powerpoint/2010/main" val="412499907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288324"/>
            <a:ext cx="8596668" cy="1433384"/>
          </a:xfrm>
        </p:spPr>
        <p:txBody>
          <a:bodyPr/>
          <a:lstStyle/>
          <a:p>
            <a:r>
              <a:rPr lang="en-AU" dirty="0" smtClean="0"/>
              <a:t>Vanuatu Tourism Product Classification System (VTPCS)</a:t>
            </a:r>
            <a:endParaRPr lang="en-AU" dirty="0"/>
          </a:p>
        </p:txBody>
      </p:sp>
      <p:sp>
        <p:nvSpPr>
          <p:cNvPr id="3" name="Content Placeholder 2"/>
          <p:cNvSpPr>
            <a:spLocks noGrp="1"/>
          </p:cNvSpPr>
          <p:nvPr>
            <p:ph idx="1"/>
          </p:nvPr>
        </p:nvSpPr>
        <p:spPr>
          <a:xfrm>
            <a:off x="317171" y="1589903"/>
            <a:ext cx="9316994" cy="5082745"/>
          </a:xfrm>
        </p:spPr>
        <p:txBody>
          <a:bodyPr>
            <a:normAutofit lnSpcReduction="10000"/>
          </a:bodyPr>
          <a:lstStyle/>
          <a:p>
            <a:pPr marL="0" indent="0">
              <a:buNone/>
            </a:pPr>
            <a:r>
              <a:rPr lang="en-AU" sz="2400" dirty="0" smtClean="0"/>
              <a:t>1. The VTPCS defines:</a:t>
            </a:r>
          </a:p>
          <a:p>
            <a:pPr>
              <a:buAutoNum type="alphaLcParenBoth"/>
            </a:pPr>
            <a:r>
              <a:rPr lang="en-AU" sz="2400" dirty="0" smtClean="0"/>
              <a:t>the product characteristics and category</a:t>
            </a:r>
          </a:p>
          <a:p>
            <a:pPr>
              <a:buAutoNum type="alphaLcParenBoth"/>
            </a:pPr>
            <a:r>
              <a:rPr lang="en-AU" sz="2400" dirty="0" smtClean="0"/>
              <a:t>Business License Category</a:t>
            </a:r>
          </a:p>
          <a:p>
            <a:pPr marL="0" indent="0">
              <a:buNone/>
            </a:pPr>
            <a:r>
              <a:rPr lang="en-AU" sz="2400" dirty="0" smtClean="0"/>
              <a:t>2. The </a:t>
            </a:r>
            <a:r>
              <a:rPr lang="en-AU" sz="2400" dirty="0"/>
              <a:t>Vanuatu Tourism Standards Committee last year </a:t>
            </a:r>
            <a:r>
              <a:rPr lang="en-AU" sz="2400" dirty="0" smtClean="0"/>
              <a:t>approved 3 </a:t>
            </a:r>
            <a:r>
              <a:rPr lang="en-AU" sz="2400" dirty="0"/>
              <a:t>main product categories and 23 </a:t>
            </a:r>
            <a:r>
              <a:rPr lang="en-AU" sz="2400" dirty="0" smtClean="0"/>
              <a:t>sub-categories</a:t>
            </a:r>
          </a:p>
          <a:p>
            <a:pPr marL="0" indent="0">
              <a:buNone/>
            </a:pPr>
            <a:r>
              <a:rPr lang="en-AU" sz="2400" dirty="0" smtClean="0"/>
              <a:t>3. The 3 main categories are:</a:t>
            </a:r>
          </a:p>
          <a:p>
            <a:pPr>
              <a:buAutoNum type="alphaLcParenBoth"/>
            </a:pPr>
            <a:r>
              <a:rPr lang="en-AU" sz="2400" dirty="0" smtClean="0"/>
              <a:t>Accommodation</a:t>
            </a:r>
          </a:p>
          <a:p>
            <a:pPr>
              <a:buAutoNum type="alphaLcParenBoth"/>
            </a:pPr>
            <a:r>
              <a:rPr lang="en-AU" sz="2400" dirty="0" smtClean="0"/>
              <a:t>Tours and Activities</a:t>
            </a:r>
          </a:p>
          <a:p>
            <a:pPr>
              <a:buAutoNum type="alphaLcParenBoth"/>
            </a:pPr>
            <a:r>
              <a:rPr lang="en-AU" sz="2400" dirty="0" smtClean="0"/>
              <a:t>Transport</a:t>
            </a:r>
            <a:endParaRPr lang="en-AU" sz="2400" dirty="0"/>
          </a:p>
          <a:p>
            <a:pPr marL="0" indent="0">
              <a:buNone/>
            </a:pPr>
            <a:r>
              <a:rPr lang="en-AU" sz="2400" dirty="0" smtClean="0"/>
              <a:t>3. These </a:t>
            </a:r>
            <a:r>
              <a:rPr lang="en-AU" sz="2400" dirty="0"/>
              <a:t>23 sub-categories are linked to business license </a:t>
            </a:r>
            <a:r>
              <a:rPr lang="en-AU" sz="2400" dirty="0" smtClean="0"/>
              <a:t>categories which were approved by Parliament in November 2014</a:t>
            </a:r>
            <a:endParaRPr lang="en-AU" sz="2400" dirty="0"/>
          </a:p>
          <a:p>
            <a:pPr marL="0" indent="0">
              <a:buNone/>
            </a:pPr>
            <a:endParaRPr lang="en-AU" dirty="0"/>
          </a:p>
        </p:txBody>
      </p:sp>
    </p:spTree>
    <p:extLst>
      <p:ext uri="{BB962C8B-B14F-4D97-AF65-F5344CB8AC3E}">
        <p14:creationId xmlns:p14="http://schemas.microsoft.com/office/powerpoint/2010/main" val="283167666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Vanuatu Tourism Operator Minimum Standards (VTOMS)</a:t>
            </a:r>
            <a:endParaRPr lang="en-AU" dirty="0"/>
          </a:p>
        </p:txBody>
      </p:sp>
      <p:sp>
        <p:nvSpPr>
          <p:cNvPr id="3" name="Content Placeholder 2"/>
          <p:cNvSpPr>
            <a:spLocks noGrp="1"/>
          </p:cNvSpPr>
          <p:nvPr>
            <p:ph idx="1"/>
          </p:nvPr>
        </p:nvSpPr>
        <p:spPr/>
        <p:txBody>
          <a:bodyPr>
            <a:normAutofit/>
          </a:bodyPr>
          <a:lstStyle/>
          <a:p>
            <a:pPr>
              <a:buAutoNum type="arabicPeriod"/>
            </a:pPr>
            <a:r>
              <a:rPr lang="en-AU" sz="2800" dirty="0" smtClean="0"/>
              <a:t>The VTOMS sets the floor limit to the establishment and operation of each tourism business within the Vanuatu Tourism Product Classification System </a:t>
            </a:r>
          </a:p>
          <a:p>
            <a:pPr>
              <a:buAutoNum type="arabicPeriod"/>
            </a:pPr>
            <a:r>
              <a:rPr lang="en-AU" sz="2800" dirty="0" smtClean="0"/>
              <a:t>Each 23 Product sub-category has a set of minimum standards which each tourism business must comply</a:t>
            </a:r>
          </a:p>
        </p:txBody>
      </p:sp>
    </p:spTree>
    <p:extLst>
      <p:ext uri="{BB962C8B-B14F-4D97-AF65-F5344CB8AC3E}">
        <p14:creationId xmlns:p14="http://schemas.microsoft.com/office/powerpoint/2010/main" val="49866959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Vanuatu Tourism Rating System (VTRS)</a:t>
            </a:r>
            <a:endParaRPr lang="en-AU" dirty="0"/>
          </a:p>
        </p:txBody>
      </p:sp>
      <p:sp>
        <p:nvSpPr>
          <p:cNvPr id="3" name="Content Placeholder 2"/>
          <p:cNvSpPr>
            <a:spLocks noGrp="1"/>
          </p:cNvSpPr>
          <p:nvPr>
            <p:ph idx="1"/>
          </p:nvPr>
        </p:nvSpPr>
        <p:spPr>
          <a:xfrm>
            <a:off x="677334" y="1930400"/>
            <a:ext cx="8596668" cy="4110962"/>
          </a:xfrm>
        </p:spPr>
        <p:txBody>
          <a:bodyPr>
            <a:normAutofit/>
          </a:bodyPr>
          <a:lstStyle/>
          <a:p>
            <a:pPr marL="0" indent="0">
              <a:buNone/>
            </a:pPr>
            <a:r>
              <a:rPr lang="en-AU" sz="2800" dirty="0" smtClean="0"/>
              <a:t>The VTRS will be developed for all 3 main categories which are:</a:t>
            </a:r>
          </a:p>
          <a:p>
            <a:pPr marL="514350" indent="-514350">
              <a:buAutoNum type="arabicPeriod"/>
            </a:pPr>
            <a:r>
              <a:rPr lang="en-AU" sz="2800" dirty="0" smtClean="0"/>
              <a:t>Accommodation</a:t>
            </a:r>
          </a:p>
          <a:p>
            <a:pPr marL="514350" indent="-514350">
              <a:buAutoNum type="arabicPeriod"/>
            </a:pPr>
            <a:r>
              <a:rPr lang="en-AU" sz="2800" dirty="0" smtClean="0"/>
              <a:t>Tours and Activities</a:t>
            </a:r>
          </a:p>
          <a:p>
            <a:pPr marL="514350" indent="-514350">
              <a:buAutoNum type="arabicPeriod"/>
            </a:pPr>
            <a:r>
              <a:rPr lang="en-AU" sz="2800" dirty="0" smtClean="0"/>
              <a:t>Transport</a:t>
            </a:r>
          </a:p>
          <a:p>
            <a:pPr marL="0" indent="0">
              <a:buNone/>
            </a:pPr>
            <a:r>
              <a:rPr lang="en-AU" sz="2800" dirty="0" smtClean="0"/>
              <a:t>  </a:t>
            </a:r>
            <a:endParaRPr lang="en-AU" sz="2800" dirty="0"/>
          </a:p>
        </p:txBody>
      </p:sp>
    </p:spTree>
    <p:extLst>
      <p:ext uri="{BB962C8B-B14F-4D97-AF65-F5344CB8AC3E}">
        <p14:creationId xmlns:p14="http://schemas.microsoft.com/office/powerpoint/2010/main" val="190218035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Vanuatu Green Tourism Rating System (VGTRS)</a:t>
            </a:r>
            <a:endParaRPr lang="en-AU" dirty="0"/>
          </a:p>
        </p:txBody>
      </p:sp>
      <p:sp>
        <p:nvSpPr>
          <p:cNvPr id="3" name="Content Placeholder 2"/>
          <p:cNvSpPr>
            <a:spLocks noGrp="1"/>
          </p:cNvSpPr>
          <p:nvPr>
            <p:ph idx="1"/>
          </p:nvPr>
        </p:nvSpPr>
        <p:spPr/>
        <p:txBody>
          <a:bodyPr>
            <a:normAutofit/>
          </a:bodyPr>
          <a:lstStyle/>
          <a:p>
            <a:pPr marL="0" indent="0">
              <a:buNone/>
            </a:pPr>
            <a:r>
              <a:rPr lang="en-AU" sz="2800" dirty="0" smtClean="0"/>
              <a:t>The VGTRS will determine the level of integration of:</a:t>
            </a:r>
          </a:p>
          <a:p>
            <a:pPr marL="514350" indent="-514350">
              <a:buAutoNum type="arabicPeriod"/>
            </a:pPr>
            <a:r>
              <a:rPr lang="en-AU" sz="2800" dirty="0" smtClean="0"/>
              <a:t>Culture</a:t>
            </a:r>
          </a:p>
          <a:p>
            <a:pPr marL="514350" indent="-514350">
              <a:buAutoNum type="arabicPeriod"/>
            </a:pPr>
            <a:r>
              <a:rPr lang="en-AU" sz="2800" dirty="0" smtClean="0"/>
              <a:t>Environment </a:t>
            </a:r>
          </a:p>
          <a:p>
            <a:pPr marL="514350" indent="-514350">
              <a:buAutoNum type="arabicPeriod"/>
            </a:pPr>
            <a:r>
              <a:rPr lang="en-AU" sz="2800" dirty="0" smtClean="0"/>
              <a:t>Climate change</a:t>
            </a:r>
          </a:p>
          <a:p>
            <a:pPr marL="514350" indent="-514350">
              <a:buAutoNum type="arabicPeriod"/>
            </a:pPr>
            <a:r>
              <a:rPr lang="en-AU" sz="2800" dirty="0" smtClean="0"/>
              <a:t>Renewable energy and energy efficiency</a:t>
            </a:r>
          </a:p>
          <a:p>
            <a:pPr marL="0" indent="0">
              <a:buNone/>
            </a:pPr>
            <a:endParaRPr lang="en-AU" sz="2800" dirty="0"/>
          </a:p>
        </p:txBody>
      </p:sp>
    </p:spTree>
    <p:extLst>
      <p:ext uri="{BB962C8B-B14F-4D97-AF65-F5344CB8AC3E}">
        <p14:creationId xmlns:p14="http://schemas.microsoft.com/office/powerpoint/2010/main" val="351119697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Vanuatu Tourism Operator Code of Practice (VTOCP)</a:t>
            </a:r>
            <a:endParaRPr lang="en-AU" dirty="0"/>
          </a:p>
        </p:txBody>
      </p:sp>
      <p:sp>
        <p:nvSpPr>
          <p:cNvPr id="3" name="Content Placeholder 2"/>
          <p:cNvSpPr>
            <a:spLocks noGrp="1"/>
          </p:cNvSpPr>
          <p:nvPr>
            <p:ph idx="1"/>
          </p:nvPr>
        </p:nvSpPr>
        <p:spPr/>
        <p:txBody>
          <a:bodyPr>
            <a:normAutofit/>
          </a:bodyPr>
          <a:lstStyle/>
          <a:p>
            <a:pPr marL="0" indent="0">
              <a:buNone/>
            </a:pPr>
            <a:r>
              <a:rPr lang="en-AU" sz="2800" dirty="0" smtClean="0"/>
              <a:t>The VTOCP determines the level of responsiveness of each tourism operator to the wider community and business environment at large, the principals of good governance, accountability and transparency within the tourism sector and the moral and ethical values that are expected of a responsible tourism business  </a:t>
            </a:r>
            <a:endParaRPr lang="en-AU" sz="2800" dirty="0"/>
          </a:p>
        </p:txBody>
      </p:sp>
    </p:spTree>
    <p:extLst>
      <p:ext uri="{BB962C8B-B14F-4D97-AF65-F5344CB8AC3E}">
        <p14:creationId xmlns:p14="http://schemas.microsoft.com/office/powerpoint/2010/main" val="3480795251"/>
      </p:ext>
    </p:extLst>
  </p:cSld>
  <p:clrMapOvr>
    <a:masterClrMapping/>
  </p:clrMapOvr>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docProps/app.xml><?xml version="1.0" encoding="utf-8"?>
<Properties xmlns="http://schemas.openxmlformats.org/officeDocument/2006/extended-properties" xmlns:vt="http://schemas.openxmlformats.org/officeDocument/2006/docPropsVTypes">
  <Template>Facet</Template>
  <TotalTime>257</TotalTime>
  <Words>588</Words>
  <Application>Microsoft Office PowerPoint</Application>
  <PresentationFormat>Widescreen</PresentationFormat>
  <Paragraphs>77</Paragraphs>
  <Slides>14</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14</vt:i4>
      </vt:variant>
    </vt:vector>
  </HeadingPairs>
  <TitlesOfParts>
    <vt:vector size="18" baseType="lpstr">
      <vt:lpstr>Arial</vt:lpstr>
      <vt:lpstr>Trebuchet MS</vt:lpstr>
      <vt:lpstr>Wingdings 3</vt:lpstr>
      <vt:lpstr>Facet</vt:lpstr>
      <vt:lpstr>VANUATU TOURISM STANDARDS PROGRAMME:  OVERVIEW OF CURRENT SITUATION </vt:lpstr>
      <vt:lpstr>Why tourism standards?</vt:lpstr>
      <vt:lpstr>Vanuatu Tourism Standards Committee</vt:lpstr>
      <vt:lpstr>Vanuatu Tourism Standards Programme (VTSP)</vt:lpstr>
      <vt:lpstr>Vanuatu Tourism Product Classification System (VTPCS)</vt:lpstr>
      <vt:lpstr>Vanuatu Tourism Operator Minimum Standards (VTOMS)</vt:lpstr>
      <vt:lpstr>Vanuatu Tourism Rating System (VTRS)</vt:lpstr>
      <vt:lpstr>Vanuatu Green Tourism Rating System (VGTRS)</vt:lpstr>
      <vt:lpstr>Vanuatu Tourism Operator Code of Practice (VTOCP)</vt:lpstr>
      <vt:lpstr>Vanuatu Tourism Accreditation Permit (VTAP)</vt:lpstr>
      <vt:lpstr>Role of Tourism Industry Associations</vt:lpstr>
      <vt:lpstr> Compliance to the requirements of the Vanuatu Tourism Standards Programme in Vanuatu is Compulsory NOT Voluntary. A proposed amendment of the existing Tourism Councils Act will integrate all the new changes that are being made and will be tabled in the March 2016 session of Parliament </vt:lpstr>
      <vt:lpstr>LONG TERM OUTCOME OF TOURISM STANDARDS </vt:lpstr>
      <vt:lpstr>Thank you for your attention</vt:lpstr>
    </vt:vector>
  </TitlesOfParts>
  <Company>Hewlett-Packard Company</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George Borugu</dc:creator>
  <cp:lastModifiedBy>George Borugu</cp:lastModifiedBy>
  <cp:revision>18</cp:revision>
  <dcterms:created xsi:type="dcterms:W3CDTF">2015-10-26T06:37:44Z</dcterms:created>
  <dcterms:modified xsi:type="dcterms:W3CDTF">2015-10-26T20:53:44Z</dcterms:modified>
</cp:coreProperties>
</file>